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5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enc" initials="c" lastIdx="6" clrIdx="0"/>
  <p:cmAuthor id="1" name="Aboudi, David" initials="AD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3300"/>
    <a:srgbClr val="6600CC"/>
    <a:srgbClr val="000000"/>
    <a:srgbClr val="FF3300"/>
    <a:srgbClr val="003300"/>
    <a:srgbClr val="B2B2B2"/>
    <a:srgbClr val="336600"/>
    <a:srgbClr val="00FFFF"/>
    <a:srgbClr val="3C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88810" autoAdjust="0"/>
  </p:normalViewPr>
  <p:slideViewPr>
    <p:cSldViewPr>
      <p:cViewPr varScale="1">
        <p:scale>
          <a:sx n="111" d="100"/>
          <a:sy n="111" d="100"/>
        </p:scale>
        <p:origin x="15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64" d="100"/>
          <a:sy n="64" d="100"/>
        </p:scale>
        <p:origin x="-1560" y="480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123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1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29123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5B385A5D-0BA3-41C0-A216-29AFF83BD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43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8" y="2"/>
            <a:ext cx="3038144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35" y="4416101"/>
            <a:ext cx="5139134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0659"/>
            <a:ext cx="3038145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8" y="8830659"/>
            <a:ext cx="3038144" cy="465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defTabSz="931887">
              <a:spcBef>
                <a:spcPct val="0"/>
              </a:spcBef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0E691231-2026-458C-95AC-557AA6261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22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100" i="1" dirty="0"/>
          </a:p>
        </p:txBody>
      </p:sp>
      <p:sp>
        <p:nvSpPr>
          <p:cNvPr id="1054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5AD2B-92CC-4905-8707-71CF11EF7B2A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039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71C37-14CC-4B6F-9BB1-8F601B231087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329E5-98E2-4626-9C18-20B61772B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08E72-193E-4268-B6A8-3D2485132CAA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55EFB-4444-457B-8C52-DF17D43B3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D57EE-B28C-42D3-AD32-71492A13AF49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5C32B-54D8-40D7-B15E-3019B94F7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FD169-836F-4B9F-B394-1E46C3B067D5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3A423-8351-4F84-97AA-275F699FE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1202A-20B2-4187-9A73-55D697E48EA5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5AFAA-1C79-4302-AE9B-BD78C23D7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FBE11-EC4A-4FE4-9359-DA3C0E026CD2}" type="datetime1">
              <a:rPr lang="en-US" smtClean="0"/>
              <a:t>8/16/2023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5FAAA-852E-4F7A-B23E-AADCE27EB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67F70-0104-4EAF-8080-F3FBF0ACCC1D}" type="datetime1">
              <a:rPr lang="en-US" smtClean="0"/>
              <a:t>8/16/2023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10325-09AE-4AA7-A9B7-0ABFD9137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1EF9-DD98-40F7-8FFD-BEF84BED20DC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5D9D4-439A-4D2F-9A12-77C04573E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A90C1-BB3E-4BBA-A3EF-7708114144E7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24FC-E61E-4C00-9947-76B6B38D4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FD01E-8A7E-463A-83BE-249B384F874E}" type="datetime1">
              <a:rPr lang="en-US" smtClean="0"/>
              <a:t>8/16/2023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0336D-F826-4F03-82B8-810EB899B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333AC-246D-4CA6-ABA6-0279E940D7CA}" type="datetime1">
              <a:rPr lang="en-US" smtClean="0"/>
              <a:t>8/16/2023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628E1-7209-41D3-BFEF-321F2C1B4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6DC82-E843-4885-8A44-5A8417258AFC}" type="datetime1">
              <a:rPr lang="en-US" smtClean="0"/>
              <a:t>8/16/2023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1307E-C895-42A0-9FA9-290D79077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72120-37F7-473B-842E-DFDAAFF77526}" type="datetime1">
              <a:rPr lang="en-US" smtClean="0"/>
              <a:t>8/16/2023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FC9E7-D215-40A7-BA04-7AFD38E7A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FE9A0-375E-4D30-864C-4B31907D1C11}" type="datetime1">
              <a:rPr lang="en-US" smtClean="0"/>
              <a:t>8/16/2023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A7139-C17B-4055-BAD5-4BD913F9A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E83EB-C3F5-4C9E-B2C2-4F6C22162DDD}" type="datetime1">
              <a:rPr lang="en-US" smtClean="0"/>
              <a:t>8/16/2023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C5E7-5FE0-4C0A-960E-B41012493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fld id="{0BAF96F5-4440-4902-B83A-6F3566F06AA6}" type="datetime1">
              <a:rPr lang="en-US" smtClean="0"/>
              <a:t>8/16/2023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fld id="{1E3EF4F5-2A89-4C10-8E1B-2E05C465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  <p:sldLayoutId id="2147483649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bg1">
              <a:lumMod val="20000"/>
              <a:lumOff val="80000"/>
            </a:schemeClr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49" name="Group 2"/>
          <p:cNvGrpSpPr>
            <a:grpSpLocks/>
          </p:cNvGrpSpPr>
          <p:nvPr/>
        </p:nvGrpSpPr>
        <p:grpSpPr bwMode="auto">
          <a:xfrm>
            <a:off x="3592248" y="1186097"/>
            <a:ext cx="2024944" cy="5271691"/>
            <a:chOff x="2268" y="912"/>
            <a:chExt cx="1312" cy="3300"/>
          </a:xfrm>
        </p:grpSpPr>
        <p:sp>
          <p:nvSpPr>
            <p:cNvPr id="104461" name="Line 3"/>
            <p:cNvSpPr>
              <a:spLocks noChangeShapeType="1"/>
            </p:cNvSpPr>
            <p:nvPr/>
          </p:nvSpPr>
          <p:spPr bwMode="auto">
            <a:xfrm>
              <a:off x="2928" y="912"/>
              <a:ext cx="0" cy="2928"/>
            </a:xfrm>
            <a:prstGeom prst="line">
              <a:avLst/>
            </a:prstGeom>
            <a:noFill/>
            <a:ln w="76200">
              <a:solidFill>
                <a:srgbClr val="99CC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62" name="Text Box 4"/>
            <p:cNvSpPr txBox="1">
              <a:spLocks noChangeArrowheads="1"/>
            </p:cNvSpPr>
            <p:nvPr/>
          </p:nvSpPr>
          <p:spPr bwMode="auto">
            <a:xfrm>
              <a:off x="2268" y="4000"/>
              <a:ext cx="1312" cy="212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u="sng" dirty="0">
                  <a:solidFill>
                    <a:srgbClr val="FFFFFF"/>
                  </a:solidFill>
                </a:rPr>
                <a:t>The Hudson River</a:t>
              </a:r>
            </a:p>
          </p:txBody>
        </p:sp>
      </p:grpSp>
      <p:sp>
        <p:nvSpPr>
          <p:cNvPr id="104450" name="Rectangle 5"/>
          <p:cNvSpPr>
            <a:spLocks noChangeArrowheads="1"/>
          </p:cNvSpPr>
          <p:nvPr/>
        </p:nvSpPr>
        <p:spPr bwMode="auto">
          <a:xfrm>
            <a:off x="90169" y="147556"/>
            <a:ext cx="9041449" cy="30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400" u="sng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Maria </a:t>
            </a:r>
            <a:r>
              <a:rPr lang="en-US" sz="2400" u="sng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Fareri</a:t>
            </a:r>
            <a:r>
              <a:rPr lang="en-US" sz="2400" u="sng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Children’s Hospital </a:t>
            </a:r>
            <a:r>
              <a:rPr lang="en-US" sz="2400" u="sng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Affiliates Geographic </a:t>
            </a:r>
            <a:r>
              <a:rPr lang="en-US" sz="2400" u="sng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Clusters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076" name="Oval 6"/>
          <p:cNvSpPr>
            <a:spLocks noChangeArrowheads="1"/>
          </p:cNvSpPr>
          <p:nvPr/>
        </p:nvSpPr>
        <p:spPr bwMode="auto">
          <a:xfrm>
            <a:off x="156553" y="786102"/>
            <a:ext cx="2525122" cy="245050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lnSpc>
                <a:spcPts val="1950"/>
              </a:lnSpc>
              <a:spcBef>
                <a:spcPct val="50000"/>
              </a:spcBef>
              <a:defRPr/>
            </a:pP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Northwest</a:t>
            </a:r>
            <a:endParaRPr lang="en-US" sz="600" u="sng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1950"/>
              </a:lnSpc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*Garnet Health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– II</a:t>
            </a:r>
          </a:p>
          <a:p>
            <a:pPr algn="ctr">
              <a:lnSpc>
                <a:spcPts val="500"/>
              </a:lnSpc>
              <a:spcBef>
                <a:spcPct val="50000"/>
              </a:spcBef>
              <a:defRPr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(formerly ORMC)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480" dirty="0" smtClean="0">
                <a:solidFill>
                  <a:schemeClr val="bg1">
                    <a:lumMod val="50000"/>
                  </a:schemeClr>
                </a:solidFill>
              </a:rPr>
              <a:t>Garnet Health ~ Catskills - I</a:t>
            </a:r>
            <a:endParaRPr lang="en-US" sz="148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*St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Luke’s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– II</a:t>
            </a:r>
          </a:p>
          <a:p>
            <a:pPr algn="ctr">
              <a:spcBef>
                <a:spcPct val="50000"/>
              </a:spcBef>
              <a:defRPr/>
            </a:pPr>
            <a:endParaRPr lang="en-US" sz="11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000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3,371 live births</a:t>
            </a:r>
            <a:endParaRPr lang="en-US" sz="1000" dirty="0" smtClean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Oval 7"/>
          <p:cNvSpPr>
            <a:spLocks noChangeArrowheads="1"/>
          </p:cNvSpPr>
          <p:nvPr/>
        </p:nvSpPr>
        <p:spPr bwMode="auto">
          <a:xfrm>
            <a:off x="6635450" y="786102"/>
            <a:ext cx="2362200" cy="234389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Northeast</a:t>
            </a:r>
            <a:endParaRPr lang="en-US" sz="500" u="sng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Vassar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Brothers - III 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*Hudson Valley – II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*Putnam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– I</a:t>
            </a:r>
          </a:p>
          <a:p>
            <a:pPr algn="ctr">
              <a:spcBef>
                <a:spcPct val="5000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000" dirty="0">
                <a:solidFill>
                  <a:schemeClr val="bg1">
                    <a:lumMod val="60000"/>
                    <a:lumOff val="40000"/>
                  </a:schemeClr>
                </a:solidFill>
              </a:rPr>
              <a:t>3,271 live births</a:t>
            </a:r>
            <a:endParaRPr lang="en-US" sz="1000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78" name="Oval 8"/>
          <p:cNvSpPr>
            <a:spLocks noChangeArrowheads="1"/>
          </p:cNvSpPr>
          <p:nvPr/>
        </p:nvSpPr>
        <p:spPr bwMode="auto">
          <a:xfrm>
            <a:off x="181955" y="4110635"/>
            <a:ext cx="2687805" cy="2407161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Southwest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Anthony - I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*Good Samaritan – II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Refuah – Birth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Center</a:t>
            </a:r>
          </a:p>
          <a:p>
            <a:pPr algn="ctr">
              <a:spcBef>
                <a:spcPct val="5000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000" dirty="0">
                <a:solidFill>
                  <a:schemeClr val="bg1">
                    <a:lumMod val="60000"/>
                    <a:lumOff val="40000"/>
                  </a:schemeClr>
                </a:solidFill>
              </a:rPr>
              <a:t>4,052 live births</a:t>
            </a:r>
          </a:p>
        </p:txBody>
      </p:sp>
      <p:sp>
        <p:nvSpPr>
          <p:cNvPr id="3079" name="Oval 9"/>
          <p:cNvSpPr>
            <a:spLocks noChangeArrowheads="1"/>
          </p:cNvSpPr>
          <p:nvPr/>
        </p:nvSpPr>
        <p:spPr bwMode="auto">
          <a:xfrm>
            <a:off x="6478817" y="4118670"/>
            <a:ext cx="2518833" cy="2369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FontTx/>
              <a:buChar char="•"/>
              <a:defRPr/>
            </a:pPr>
            <a:endParaRPr lang="en-US" sz="120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  <a:defRPr/>
            </a:pPr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80" name="Text Box 10"/>
          <p:cNvSpPr txBox="1">
            <a:spLocks noChangeArrowheads="1"/>
          </p:cNvSpPr>
          <p:nvPr/>
        </p:nvSpPr>
        <p:spPr bwMode="auto">
          <a:xfrm>
            <a:off x="6428827" y="4025021"/>
            <a:ext cx="2618812" cy="259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en-US" sz="1800" u="sng" dirty="0" smtClean="0">
                <a:solidFill>
                  <a:schemeClr val="bg1">
                    <a:lumMod val="50000"/>
                  </a:schemeClr>
                </a:solidFill>
              </a:rPr>
              <a:t>Southeast</a:t>
            </a:r>
            <a:endParaRPr lang="en-US" sz="1800" u="sng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*St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John’s - II</a:t>
            </a:r>
          </a:p>
          <a:p>
            <a:pPr algn="ctr">
              <a:lnSpc>
                <a:spcPts val="900"/>
              </a:lnSpc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HealthAlliance – I</a:t>
            </a:r>
          </a:p>
          <a:p>
            <a:pPr algn="ctr">
              <a:lnSpc>
                <a:spcPts val="900"/>
              </a:lnSpc>
              <a:spcBef>
                <a:spcPct val="50000"/>
              </a:spcBef>
              <a:defRPr/>
            </a:pPr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(formerly Kingston Hospital)</a:t>
            </a:r>
          </a:p>
          <a:p>
            <a:pPr algn="ctr">
              <a:lnSpc>
                <a:spcPts val="1000"/>
              </a:lnSpc>
              <a:spcBef>
                <a:spcPct val="50000"/>
              </a:spcBef>
              <a:defRPr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1000" dirty="0">
                <a:solidFill>
                  <a:schemeClr val="bg1">
                    <a:lumMod val="60000"/>
                    <a:lumOff val="40000"/>
                  </a:schemeClr>
                </a:solidFill>
              </a:rPr>
              <a:t>1,368 live births</a:t>
            </a: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871451" y="2434320"/>
            <a:ext cx="3630083" cy="209413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endParaRPr lang="en-US" sz="100" b="0" u="sng" dirty="0">
              <a:solidFill>
                <a:srgbClr val="FDF103"/>
              </a:solidFill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900" u="sng" dirty="0">
                <a:solidFill>
                  <a:srgbClr val="FFFFFF"/>
                </a:solidFill>
              </a:rPr>
              <a:t>The Regional Perinatal Center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900" dirty="0">
                <a:solidFill>
                  <a:srgbClr val="FFFFFF"/>
                </a:solidFill>
              </a:rPr>
              <a:t>Westchester Medical </a:t>
            </a:r>
            <a:r>
              <a:rPr lang="en-US" sz="1900" dirty="0" smtClean="0">
                <a:solidFill>
                  <a:srgbClr val="FFFFFF"/>
                </a:solidFill>
              </a:rPr>
              <a:t>Center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600" dirty="0" smtClean="0">
                <a:solidFill>
                  <a:srgbClr val="FFFFFF"/>
                </a:solidFill>
              </a:rPr>
              <a:t>1,030 live births</a:t>
            </a:r>
          </a:p>
          <a:p>
            <a:pPr algn="ctr">
              <a:lnSpc>
                <a:spcPts val="500"/>
              </a:lnSpc>
              <a:spcBef>
                <a:spcPct val="50000"/>
              </a:spcBef>
              <a:defRPr/>
            </a:pPr>
            <a:r>
              <a:rPr lang="en-US" sz="1100" dirty="0" smtClean="0">
                <a:solidFill>
                  <a:srgbClr val="FFFFFF"/>
                </a:solidFill>
              </a:rPr>
              <a:t>(48.3% Admission to NICU)</a:t>
            </a:r>
          </a:p>
          <a:p>
            <a:pPr algn="ctr">
              <a:lnSpc>
                <a:spcPts val="500"/>
              </a:lnSpc>
              <a:spcBef>
                <a:spcPct val="50000"/>
              </a:spcBef>
              <a:defRPr/>
            </a:pPr>
            <a:endParaRPr lang="en-US" sz="1400" dirty="0" smtClean="0">
              <a:solidFill>
                <a:srgbClr val="FFFFFF"/>
              </a:solidFill>
            </a:endParaRPr>
          </a:p>
          <a:p>
            <a:pPr algn="ctr">
              <a:lnSpc>
                <a:spcPts val="500"/>
              </a:lnSpc>
              <a:spcBef>
                <a:spcPct val="50000"/>
              </a:spcBef>
              <a:defRPr/>
            </a:pPr>
            <a:r>
              <a:rPr lang="en-US" sz="1200" i="1" dirty="0" smtClean="0">
                <a:solidFill>
                  <a:srgbClr val="FFFFFF"/>
                </a:solidFill>
              </a:rPr>
              <a:t>One of the highest Case Mix Indices in NYS</a:t>
            </a:r>
            <a:endParaRPr lang="en-US" sz="1200" i="1" dirty="0">
              <a:solidFill>
                <a:srgbClr val="FFFFFF"/>
              </a:solidFill>
            </a:endParaRPr>
          </a:p>
        </p:txBody>
      </p:sp>
      <p:sp>
        <p:nvSpPr>
          <p:cNvPr id="104457" name="Line 12"/>
          <p:cNvSpPr>
            <a:spLocks noChangeShapeType="1"/>
          </p:cNvSpPr>
          <p:nvPr/>
        </p:nvSpPr>
        <p:spPr bwMode="auto">
          <a:xfrm flipH="1" flipV="1">
            <a:off x="2419268" y="2748872"/>
            <a:ext cx="444500" cy="30063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4458" name="Line 13"/>
          <p:cNvSpPr>
            <a:spLocks noChangeShapeType="1"/>
          </p:cNvSpPr>
          <p:nvPr/>
        </p:nvSpPr>
        <p:spPr bwMode="auto">
          <a:xfrm flipH="1">
            <a:off x="2419268" y="4120252"/>
            <a:ext cx="444500" cy="30063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4459" name="Line 14"/>
          <p:cNvSpPr>
            <a:spLocks noChangeShapeType="1"/>
          </p:cNvSpPr>
          <p:nvPr/>
        </p:nvSpPr>
        <p:spPr bwMode="auto">
          <a:xfrm flipH="1">
            <a:off x="6516901" y="2748873"/>
            <a:ext cx="444500" cy="30063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4460" name="Line 15"/>
          <p:cNvSpPr>
            <a:spLocks noChangeShapeType="1"/>
          </p:cNvSpPr>
          <p:nvPr/>
        </p:nvSpPr>
        <p:spPr bwMode="auto">
          <a:xfrm flipH="1" flipV="1">
            <a:off x="6516901" y="4073181"/>
            <a:ext cx="444500" cy="30063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17192" y="6519446"/>
            <a:ext cx="36182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75000"/>
                  </a:schemeClr>
                </a:solidFill>
              </a:rPr>
              <a:t>*Staffed with MFCH Neonatologists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89502" y="450396"/>
            <a:ext cx="842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2022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1575" y="727395"/>
            <a:ext cx="2642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Total Live Births:13,092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686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00"/>
      </a:lt1>
      <a:dk2>
        <a:srgbClr val="0000FF"/>
      </a:dk2>
      <a:lt2>
        <a:srgbClr val="FFFF00"/>
      </a:lt2>
      <a:accent1>
        <a:srgbClr val="00CC99"/>
      </a:accent1>
      <a:accent2>
        <a:srgbClr val="FF66FF"/>
      </a:accent2>
      <a:accent3>
        <a:srgbClr val="AAAAFF"/>
      </a:accent3>
      <a:accent4>
        <a:srgbClr val="DADA00"/>
      </a:accent4>
      <a:accent5>
        <a:srgbClr val="AAE2CA"/>
      </a:accent5>
      <a:accent6>
        <a:srgbClr val="E75CE7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Plan</Template>
  <TotalTime>31453</TotalTime>
  <Words>124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Dell Computer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 for Neonatology</dc:title>
  <dc:creator>A satisfied Microsoft Office User</dc:creator>
  <cp:lastModifiedBy>Reilly, Anna</cp:lastModifiedBy>
  <cp:revision>850</cp:revision>
  <cp:lastPrinted>2022-11-15T15:14:30Z</cp:lastPrinted>
  <dcterms:created xsi:type="dcterms:W3CDTF">2002-09-11T17:30:44Z</dcterms:created>
  <dcterms:modified xsi:type="dcterms:W3CDTF">2023-08-16T16:00:49Z</dcterms:modified>
</cp:coreProperties>
</file>